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Open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761952"/>
            <a:ext cx="9445526" cy="2657921"/>
            <a:chOff x="0" y="0"/>
            <a:chExt cx="12594035" cy="3543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Traffic     Management System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845076"/>
            <a:ext cx="9445526" cy="453629"/>
            <a:chOff x="0" y="0"/>
            <a:chExt cx="12594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Welcome! This presentation covers an  traffic management system.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50237" y="6617642"/>
            <a:ext cx="9445526" cy="907256"/>
            <a:chOff x="0" y="0"/>
            <a:chExt cx="12594035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It includes real-time monitoring, adaptive signal control, and violation detection. This enhances traffic flow and safety.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4732585"/>
            <a:ext cx="14659272" cy="885974"/>
            <a:chOff x="0" y="0"/>
            <a:chExt cx="19545697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4569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9545697">
                  <a:moveTo>
                    <a:pt x="0" y="0"/>
                  </a:moveTo>
                  <a:lnTo>
                    <a:pt x="19545697" y="0"/>
                  </a:lnTo>
                  <a:lnTo>
                    <a:pt x="1954569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9545697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Smart Traffic System Objectives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6357937"/>
            <a:ext cx="647402" cy="647403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6362700"/>
            <a:ext cx="4324052" cy="885825"/>
            <a:chOff x="0" y="0"/>
            <a:chExt cx="5765403" cy="1181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65404" cy="1181100"/>
            </a:xfrm>
            <a:custGeom>
              <a:avLst/>
              <a:gdLst/>
              <a:ahLst/>
              <a:cxnLst/>
              <a:rect r="r" b="b" t="t" l="l"/>
              <a:pathLst>
                <a:path h="1181100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765403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Adaptive Traffic Control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7418635"/>
            <a:ext cx="4324052" cy="907256"/>
            <a:chOff x="0" y="0"/>
            <a:chExt cx="5765403" cy="12096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65404" cy="1209675"/>
            </a:xfrm>
            <a:custGeom>
              <a:avLst/>
              <a:gdLst/>
              <a:ahLst/>
              <a:cxnLst/>
              <a:rect r="r" b="b" t="t" l="l"/>
              <a:pathLst>
                <a:path h="1209675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576540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Adjust signal timing based on current traffic density.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16440" y="6357937"/>
            <a:ext cx="647403" cy="647403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442598" y="6362700"/>
            <a:ext cx="4324052" cy="885825"/>
            <a:chOff x="0" y="0"/>
            <a:chExt cx="5765403" cy="1181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765404" cy="1181100"/>
            </a:xfrm>
            <a:custGeom>
              <a:avLst/>
              <a:gdLst/>
              <a:ahLst/>
              <a:cxnLst/>
              <a:rect r="r" b="b" t="t" l="l"/>
              <a:pathLst>
                <a:path h="1181100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765403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Monitoring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42598" y="7418635"/>
            <a:ext cx="4324052" cy="907256"/>
            <a:chOff x="0" y="0"/>
            <a:chExt cx="5765403" cy="12096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65404" cy="1209675"/>
            </a:xfrm>
            <a:custGeom>
              <a:avLst/>
              <a:gdLst/>
              <a:ahLst/>
              <a:cxnLst/>
              <a:rect r="r" b="b" t="t" l="l"/>
              <a:pathLst>
                <a:path h="1209675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576540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 live updates on traffic conditions for rapid response.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45404" y="6357937"/>
            <a:ext cx="647402" cy="647403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971561" y="6362700"/>
            <a:ext cx="4324052" cy="885825"/>
            <a:chOff x="0" y="0"/>
            <a:chExt cx="5765403" cy="1181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765404" cy="1181100"/>
            </a:xfrm>
            <a:custGeom>
              <a:avLst/>
              <a:gdLst/>
              <a:ahLst/>
              <a:cxnLst/>
              <a:rect r="r" b="b" t="t" l="l"/>
              <a:pathLst>
                <a:path h="1181100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765403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Automatic Violation Detection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71561" y="7418635"/>
            <a:ext cx="4324052" cy="907256"/>
            <a:chOff x="0" y="0"/>
            <a:chExt cx="5765403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765404" cy="1209675"/>
            </a:xfrm>
            <a:custGeom>
              <a:avLst/>
              <a:gdLst/>
              <a:ahLst/>
              <a:cxnLst/>
              <a:rect r="r" b="b" t="t" l="l"/>
              <a:pathLst>
                <a:path h="1209675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576540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Identify and record vehicles that run red lights.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92238" y="8644830"/>
            <a:ext cx="16303526" cy="453629"/>
            <a:chOff x="0" y="0"/>
            <a:chExt cx="21738035" cy="6048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system aims to optimize traffic flow and improve safety for all users.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11784360" y="2068860"/>
            <a:ext cx="6149280" cy="6149280"/>
          </a:xfrm>
          <a:custGeom>
            <a:avLst/>
            <a:gdLst/>
            <a:ahLst/>
            <a:cxnLst/>
            <a:rect r="r" b="b" t="t" l="l"/>
            <a:pathLst>
              <a:path h="6149280" w="6149280">
                <a:moveTo>
                  <a:pt x="0" y="0"/>
                </a:moveTo>
                <a:lnTo>
                  <a:pt x="6149280" y="0"/>
                </a:lnTo>
                <a:lnTo>
                  <a:pt x="6149280" y="6149280"/>
                </a:lnTo>
                <a:lnTo>
                  <a:pt x="0" y="614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2238" y="1216968"/>
            <a:ext cx="9445526" cy="1771947"/>
            <a:chOff x="0" y="0"/>
            <a:chExt cx="12594035" cy="23625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System's Key Features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992238" y="3463678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984474" y="3414118"/>
            <a:ext cx="4175224" cy="442912"/>
            <a:chOff x="0" y="0"/>
            <a:chExt cx="5566965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66965" cy="590550"/>
            </a:xfrm>
            <a:custGeom>
              <a:avLst/>
              <a:gdLst/>
              <a:ahLst/>
              <a:cxnLst/>
              <a:rect r="r" b="b" t="t" l="l"/>
              <a:pathLst>
                <a:path h="590550" w="5566965">
                  <a:moveTo>
                    <a:pt x="0" y="0"/>
                  </a:moveTo>
                  <a:lnTo>
                    <a:pt x="5566965" y="0"/>
                  </a:lnTo>
                  <a:lnTo>
                    <a:pt x="556696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56696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Sensor Integration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92238" y="507250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984474" y="5022949"/>
            <a:ext cx="3626049" cy="442912"/>
            <a:chOff x="0" y="0"/>
            <a:chExt cx="483473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732" cy="590550"/>
            </a:xfrm>
            <a:custGeom>
              <a:avLst/>
              <a:gdLst/>
              <a:ahLst/>
              <a:cxnLst/>
              <a:rect r="r" b="b" t="t" l="l"/>
              <a:pathLst>
                <a:path h="590550" w="4834732">
                  <a:moveTo>
                    <a:pt x="0" y="0"/>
                  </a:moveTo>
                  <a:lnTo>
                    <a:pt x="4834732" y="0"/>
                  </a:lnTo>
                  <a:lnTo>
                    <a:pt x="483473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3473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Vehicle Tracking</a:t>
              </a:r>
            </a:p>
          </p:txBody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992238" y="668134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984474" y="6631781"/>
            <a:ext cx="4011514" cy="442912"/>
            <a:chOff x="0" y="0"/>
            <a:chExt cx="5348685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348685" cy="590550"/>
            </a:xfrm>
            <a:custGeom>
              <a:avLst/>
              <a:gdLst/>
              <a:ahLst/>
              <a:cxnLst/>
              <a:rect r="r" b="b" t="t" l="l"/>
              <a:pathLst>
                <a:path h="590550" w="5348685">
                  <a:moveTo>
                    <a:pt x="0" y="0"/>
                  </a:moveTo>
                  <a:lnTo>
                    <a:pt x="5348685" y="0"/>
                  </a:lnTo>
                  <a:lnTo>
                    <a:pt x="534868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34868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Traffic Heatmaps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2238" y="7708999"/>
            <a:ext cx="9445526" cy="1360885"/>
            <a:chOff x="0" y="0"/>
            <a:chExt cx="12594035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Real-time traffic monitoring uses sensor integration and vehicle tracking. Traffic heatmaps visually represent congestion levels. Dynamic signal control adapts timing and prioritizes traffic flow.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015406"/>
            <a:ext cx="10202764" cy="885974"/>
            <a:chOff x="0" y="0"/>
            <a:chExt cx="1360368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036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603684">
                  <a:moveTo>
                    <a:pt x="0" y="0"/>
                  </a:moveTo>
                  <a:lnTo>
                    <a:pt x="13603684" y="0"/>
                  </a:lnTo>
                  <a:lnTo>
                    <a:pt x="136036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603685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Adaptive Signal Timing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610100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High Traffic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336530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If traffic exceeds 50%, green light time increases. Red light time decreases.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9401" y="4610100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Low Traffic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5336530"/>
            <a:ext cx="7805886" cy="453629"/>
            <a:chOff x="0" y="0"/>
            <a:chExt cx="1040784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 signal timing (30 seconds per light) is maintained.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2238" y="6817816"/>
            <a:ext cx="16303526" cy="453629"/>
            <a:chOff x="0" y="0"/>
            <a:chExt cx="21738035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Timing adjustments are based on real-time traffic density. This balances traffic flow and reduces congestion.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88325" y="1146572"/>
            <a:ext cx="9569351" cy="1661220"/>
            <a:chOff x="0" y="0"/>
            <a:chExt cx="12759135" cy="22149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59135" cy="2214960"/>
            </a:xfrm>
            <a:custGeom>
              <a:avLst/>
              <a:gdLst/>
              <a:ahLst/>
              <a:cxnLst/>
              <a:rect r="r" b="b" t="t" l="l"/>
              <a:pathLst>
                <a:path h="2214960" w="12759135">
                  <a:moveTo>
                    <a:pt x="0" y="0"/>
                  </a:moveTo>
                  <a:lnTo>
                    <a:pt x="12759135" y="0"/>
                  </a:lnTo>
                  <a:lnTo>
                    <a:pt x="12759135" y="2214960"/>
                  </a:lnTo>
                  <a:lnTo>
                    <a:pt x="0" y="2214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759135" cy="22816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Understanding Traffic Signal Execution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788325" y="3206502"/>
            <a:ext cx="1329035" cy="1594843"/>
          </a:xfrm>
          <a:custGeom>
            <a:avLst/>
            <a:gdLst/>
            <a:ahLst/>
            <a:cxnLst/>
            <a:rect r="r" b="b" t="t" l="l"/>
            <a:pathLst>
              <a:path h="1594843" w="1329035">
                <a:moveTo>
                  <a:pt x="0" y="0"/>
                </a:moveTo>
                <a:lnTo>
                  <a:pt x="1329035" y="0"/>
                </a:lnTo>
                <a:lnTo>
                  <a:pt x="1329035" y="1594843"/>
                </a:lnTo>
                <a:lnTo>
                  <a:pt x="0" y="1594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9" t="0" r="-299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516070" y="3472309"/>
            <a:ext cx="3322588" cy="415379"/>
            <a:chOff x="0" y="0"/>
            <a:chExt cx="4430117" cy="553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30117" cy="553838"/>
            </a:xfrm>
            <a:custGeom>
              <a:avLst/>
              <a:gdLst/>
              <a:ahLst/>
              <a:cxnLst/>
              <a:rect r="r" b="b" t="t" l="l"/>
              <a:pathLst>
                <a:path h="553838" w="4430117">
                  <a:moveTo>
                    <a:pt x="0" y="0"/>
                  </a:moveTo>
                  <a:lnTo>
                    <a:pt x="4430117" y="0"/>
                  </a:lnTo>
                  <a:lnTo>
                    <a:pt x="4430117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430117" cy="5824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Green Light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6070" y="4047084"/>
            <a:ext cx="7841605" cy="425203"/>
            <a:chOff x="0" y="0"/>
            <a:chExt cx="10455473" cy="5669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55473" cy="566937"/>
            </a:xfrm>
            <a:custGeom>
              <a:avLst/>
              <a:gdLst/>
              <a:ahLst/>
              <a:cxnLst/>
              <a:rect r="r" b="b" t="t" l="l"/>
              <a:pathLst>
                <a:path h="566937" w="10455473">
                  <a:moveTo>
                    <a:pt x="0" y="0"/>
                  </a:moveTo>
                  <a:lnTo>
                    <a:pt x="10455473" y="0"/>
                  </a:lnTo>
                  <a:lnTo>
                    <a:pt x="1045547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0455473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Vehicles proceed through the intersection.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788325" y="4801344"/>
            <a:ext cx="1329035" cy="1594843"/>
          </a:xfrm>
          <a:custGeom>
            <a:avLst/>
            <a:gdLst/>
            <a:ahLst/>
            <a:cxnLst/>
            <a:rect r="r" b="b" t="t" l="l"/>
            <a:pathLst>
              <a:path h="1594843" w="1329035">
                <a:moveTo>
                  <a:pt x="0" y="0"/>
                </a:moveTo>
                <a:lnTo>
                  <a:pt x="1329035" y="0"/>
                </a:lnTo>
                <a:lnTo>
                  <a:pt x="1329035" y="1594842"/>
                </a:lnTo>
                <a:lnTo>
                  <a:pt x="0" y="1594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9" t="0" r="-299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516070" y="5067151"/>
            <a:ext cx="3322588" cy="415379"/>
            <a:chOff x="0" y="0"/>
            <a:chExt cx="4430117" cy="553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30117" cy="553838"/>
            </a:xfrm>
            <a:custGeom>
              <a:avLst/>
              <a:gdLst/>
              <a:ahLst/>
              <a:cxnLst/>
              <a:rect r="r" b="b" t="t" l="l"/>
              <a:pathLst>
                <a:path h="553838" w="4430117">
                  <a:moveTo>
                    <a:pt x="0" y="0"/>
                  </a:moveTo>
                  <a:lnTo>
                    <a:pt x="4430117" y="0"/>
                  </a:lnTo>
                  <a:lnTo>
                    <a:pt x="4430117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430117" cy="5824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Yellow Light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16070" y="5641925"/>
            <a:ext cx="7841605" cy="425203"/>
            <a:chOff x="0" y="0"/>
            <a:chExt cx="10455473" cy="5669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55473" cy="566937"/>
            </a:xfrm>
            <a:custGeom>
              <a:avLst/>
              <a:gdLst/>
              <a:ahLst/>
              <a:cxnLst/>
              <a:rect r="r" b="b" t="t" l="l"/>
              <a:pathLst>
                <a:path h="566937" w="10455473">
                  <a:moveTo>
                    <a:pt x="0" y="0"/>
                  </a:moveTo>
                  <a:lnTo>
                    <a:pt x="10455473" y="0"/>
                  </a:lnTo>
                  <a:lnTo>
                    <a:pt x="1045547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0455473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Drivers prepare to stop safely.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788325" y="6396186"/>
            <a:ext cx="1329035" cy="1594843"/>
          </a:xfrm>
          <a:custGeom>
            <a:avLst/>
            <a:gdLst/>
            <a:ahLst/>
            <a:cxnLst/>
            <a:rect r="r" b="b" t="t" l="l"/>
            <a:pathLst>
              <a:path h="1594843" w="1329035">
                <a:moveTo>
                  <a:pt x="0" y="0"/>
                </a:moveTo>
                <a:lnTo>
                  <a:pt x="1329035" y="0"/>
                </a:lnTo>
                <a:lnTo>
                  <a:pt x="1329035" y="1594843"/>
                </a:lnTo>
                <a:lnTo>
                  <a:pt x="0" y="1594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9" t="0" r="-299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516070" y="6661994"/>
            <a:ext cx="3322588" cy="415379"/>
            <a:chOff x="0" y="0"/>
            <a:chExt cx="4430117" cy="5538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30117" cy="553838"/>
            </a:xfrm>
            <a:custGeom>
              <a:avLst/>
              <a:gdLst/>
              <a:ahLst/>
              <a:cxnLst/>
              <a:rect r="r" b="b" t="t" l="l"/>
              <a:pathLst>
                <a:path h="553838" w="4430117">
                  <a:moveTo>
                    <a:pt x="0" y="0"/>
                  </a:moveTo>
                  <a:lnTo>
                    <a:pt x="4430117" y="0"/>
                  </a:lnTo>
                  <a:lnTo>
                    <a:pt x="4430117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4430117" cy="5824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Red Light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16070" y="7236767"/>
            <a:ext cx="7841605" cy="425203"/>
            <a:chOff x="0" y="0"/>
            <a:chExt cx="10455473" cy="5669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455473" cy="566937"/>
            </a:xfrm>
            <a:custGeom>
              <a:avLst/>
              <a:gdLst/>
              <a:ahLst/>
              <a:cxnLst/>
              <a:rect r="r" b="b" t="t" l="l"/>
              <a:pathLst>
                <a:path h="566937" w="10455473">
                  <a:moveTo>
                    <a:pt x="0" y="0"/>
                  </a:moveTo>
                  <a:lnTo>
                    <a:pt x="10455473" y="0"/>
                  </a:lnTo>
                  <a:lnTo>
                    <a:pt x="1045547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0455473" cy="6431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Vehicles stop; pedestrians may cross.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788325" y="8290024"/>
            <a:ext cx="9569351" cy="850404"/>
            <a:chOff x="0" y="0"/>
            <a:chExt cx="12759135" cy="113387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759135" cy="1133872"/>
            </a:xfrm>
            <a:custGeom>
              <a:avLst/>
              <a:gdLst/>
              <a:ahLst/>
              <a:cxnLst/>
              <a:rect r="r" b="b" t="t" l="l"/>
              <a:pathLst>
                <a:path h="1133872" w="12759135">
                  <a:moveTo>
                    <a:pt x="0" y="0"/>
                  </a:moveTo>
                  <a:lnTo>
                    <a:pt x="12759135" y="0"/>
                  </a:lnTo>
                  <a:lnTo>
                    <a:pt x="12759135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2759135" cy="1210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Proper execution is critical for maintaining smooth traffic flow and pedestrian safety.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5047209"/>
            <a:ext cx="13900100" cy="885974"/>
            <a:chOff x="0" y="0"/>
            <a:chExt cx="18533467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3346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8533467">
                  <a:moveTo>
                    <a:pt x="0" y="0"/>
                  </a:moveTo>
                  <a:lnTo>
                    <a:pt x="18533467" y="0"/>
                  </a:lnTo>
                  <a:lnTo>
                    <a:pt x="1853346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533467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Violation Detection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6353621"/>
            <a:ext cx="8019604" cy="1662261"/>
            <a:chOff x="0" y="0"/>
            <a:chExt cx="10692805" cy="22163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6651426"/>
            <a:ext cx="4378821" cy="442912"/>
            <a:chOff x="0" y="0"/>
            <a:chExt cx="5838428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38429" cy="590550"/>
            </a:xfrm>
            <a:custGeom>
              <a:avLst/>
              <a:gdLst/>
              <a:ahLst/>
              <a:cxnLst/>
              <a:rect r="r" b="b" t="t" l="l"/>
              <a:pathLst>
                <a:path h="590550" w="5838429">
                  <a:moveTo>
                    <a:pt x="0" y="0"/>
                  </a:moveTo>
                  <a:lnTo>
                    <a:pt x="5838429" y="0"/>
                  </a:lnTo>
                  <a:lnTo>
                    <a:pt x="5838429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838428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Red Light Detection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7264450"/>
            <a:ext cx="7423994" cy="453629"/>
            <a:chOff x="0" y="0"/>
            <a:chExt cx="9898658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98659" cy="604838"/>
            </a:xfrm>
            <a:custGeom>
              <a:avLst/>
              <a:gdLst/>
              <a:ahLst/>
              <a:cxnLst/>
              <a:rect r="r" b="b" t="t" l="l"/>
              <a:pathLst>
                <a:path h="604838" w="9898659">
                  <a:moveTo>
                    <a:pt x="0" y="0"/>
                  </a:moveTo>
                  <a:lnTo>
                    <a:pt x="9898659" y="0"/>
                  </a:lnTo>
                  <a:lnTo>
                    <a:pt x="9898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989865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System detects vehicles running red lights.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81071" y="6353621"/>
            <a:ext cx="8019604" cy="1662261"/>
            <a:chOff x="0" y="0"/>
            <a:chExt cx="10692805" cy="22163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578876" y="6651426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Fine Issuance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78876" y="7264450"/>
            <a:ext cx="7423994" cy="453629"/>
            <a:chOff x="0" y="0"/>
            <a:chExt cx="9898658" cy="6048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898659" cy="604838"/>
            </a:xfrm>
            <a:custGeom>
              <a:avLst/>
              <a:gdLst/>
              <a:ahLst/>
              <a:cxnLst/>
              <a:rect r="r" b="b" t="t" l="l"/>
              <a:pathLst>
                <a:path h="604838" w="9898659">
                  <a:moveTo>
                    <a:pt x="0" y="0"/>
                  </a:moveTo>
                  <a:lnTo>
                    <a:pt x="9898659" y="0"/>
                  </a:lnTo>
                  <a:lnTo>
                    <a:pt x="9898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989865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Automatic fine is issued to the violator.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92238" y="8330059"/>
            <a:ext cx="16303526" cy="453629"/>
            <a:chOff x="0" y="0"/>
            <a:chExt cx="21738035" cy="604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system enhances safety by discouraging dangerous driving behavior. It reduces accidents at intersections.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218135"/>
            <a:ext cx="10032652" cy="885974"/>
            <a:chOff x="0" y="0"/>
            <a:chExt cx="13376870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7687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376870">
                  <a:moveTo>
                    <a:pt x="0" y="0"/>
                  </a:moveTo>
                  <a:lnTo>
                    <a:pt x="13376870" y="0"/>
                  </a:lnTo>
                  <a:lnTo>
                    <a:pt x="1337687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37687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Fine Issuing Procedure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3722935" y="3671144"/>
            <a:ext cx="2690069" cy="1009947"/>
          </a:xfrm>
          <a:custGeom>
            <a:avLst/>
            <a:gdLst/>
            <a:ahLst/>
            <a:cxnLst/>
            <a:rect r="r" b="b" t="t" l="l"/>
            <a:pathLst>
              <a:path h="1009947" w="2690069">
                <a:moveTo>
                  <a:pt x="0" y="0"/>
                </a:moveTo>
                <a:lnTo>
                  <a:pt x="2690069" y="0"/>
                </a:lnTo>
                <a:lnTo>
                  <a:pt x="2690069" y="1009947"/>
                </a:lnTo>
                <a:lnTo>
                  <a:pt x="0" y="100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" r="0" b="-6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68615" y="4035921"/>
            <a:ext cx="398710" cy="498276"/>
            <a:chOff x="0" y="0"/>
            <a:chExt cx="531613" cy="6643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96521" y="3954661"/>
            <a:ext cx="2241500" cy="442912"/>
            <a:chOff x="0" y="0"/>
            <a:chExt cx="2988667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88667" cy="590550"/>
            </a:xfrm>
            <a:custGeom>
              <a:avLst/>
              <a:gdLst/>
              <a:ahLst/>
              <a:cxnLst/>
              <a:rect r="r" b="b" t="t" l="l"/>
              <a:pathLst>
                <a:path h="590550" w="2988667">
                  <a:moveTo>
                    <a:pt x="0" y="0"/>
                  </a:moveTo>
                  <a:lnTo>
                    <a:pt x="2988667" y="0"/>
                  </a:lnTo>
                  <a:lnTo>
                    <a:pt x="298866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88667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$500 Fine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83846" y="4697462"/>
            <a:ext cx="10741075" cy="19050"/>
            <a:chOff x="0" y="0"/>
            <a:chExt cx="14321433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2377976" y="4751934"/>
            <a:ext cx="5380136" cy="1009947"/>
          </a:xfrm>
          <a:custGeom>
            <a:avLst/>
            <a:gdLst/>
            <a:ahLst/>
            <a:cxnLst/>
            <a:rect r="r" b="b" t="t" l="l"/>
            <a:pathLst>
              <a:path h="1009947" w="5380136">
                <a:moveTo>
                  <a:pt x="0" y="0"/>
                </a:moveTo>
                <a:lnTo>
                  <a:pt x="5380136" y="0"/>
                </a:lnTo>
                <a:lnTo>
                  <a:pt x="5380136" y="1009947"/>
                </a:lnTo>
                <a:lnTo>
                  <a:pt x="0" y="1009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" t="0" r="-28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868615" y="5007769"/>
            <a:ext cx="398710" cy="498276"/>
            <a:chOff x="0" y="0"/>
            <a:chExt cx="531613" cy="6643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41630" y="5035451"/>
            <a:ext cx="2569815" cy="442912"/>
            <a:chOff x="0" y="0"/>
            <a:chExt cx="3426420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26420" cy="590550"/>
            </a:xfrm>
            <a:custGeom>
              <a:avLst/>
              <a:gdLst/>
              <a:ahLst/>
              <a:cxnLst/>
              <a:rect r="r" b="b" t="t" l="l"/>
              <a:pathLst>
                <a:path h="590550" w="3426420">
                  <a:moveTo>
                    <a:pt x="0" y="0"/>
                  </a:moveTo>
                  <a:lnTo>
                    <a:pt x="3426420" y="0"/>
                  </a:lnTo>
                  <a:lnTo>
                    <a:pt x="34264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426420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28955" y="5778252"/>
            <a:ext cx="9395966" cy="19050"/>
            <a:chOff x="0" y="0"/>
            <a:chExt cx="12527955" cy="25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1032868" y="5832722"/>
            <a:ext cx="8070205" cy="1009947"/>
          </a:xfrm>
          <a:custGeom>
            <a:avLst/>
            <a:gdLst/>
            <a:ahLst/>
            <a:cxnLst/>
            <a:rect r="r" b="b" t="t" l="l"/>
            <a:pathLst>
              <a:path h="1009947" w="8070205">
                <a:moveTo>
                  <a:pt x="0" y="0"/>
                </a:moveTo>
                <a:lnTo>
                  <a:pt x="8070204" y="0"/>
                </a:lnTo>
                <a:lnTo>
                  <a:pt x="8070204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4868466" y="6088559"/>
            <a:ext cx="398710" cy="498276"/>
            <a:chOff x="0" y="0"/>
            <a:chExt cx="531613" cy="6643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386590" y="6116241"/>
            <a:ext cx="2225576" cy="442912"/>
            <a:chOff x="0" y="0"/>
            <a:chExt cx="2967435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967435" cy="590550"/>
            </a:xfrm>
            <a:custGeom>
              <a:avLst/>
              <a:gdLst/>
              <a:ahLst/>
              <a:cxnLst/>
              <a:rect r="r" b="b" t="t" l="l"/>
              <a:pathLst>
                <a:path h="590550" w="2967435">
                  <a:moveTo>
                    <a:pt x="0" y="0"/>
                  </a:moveTo>
                  <a:lnTo>
                    <a:pt x="2967435" y="0"/>
                  </a:lnTo>
                  <a:lnTo>
                    <a:pt x="296743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96743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Database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92238" y="7161610"/>
            <a:ext cx="16303526" cy="907256"/>
            <a:chOff x="0" y="0"/>
            <a:chExt cx="21738035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738034" cy="1209675"/>
            </a:xfrm>
            <a:custGeom>
              <a:avLst/>
              <a:gdLst/>
              <a:ahLst/>
              <a:cxnLst/>
              <a:rect r="r" b="b" t="t" l="l"/>
              <a:pathLst>
                <a:path h="1209675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Violators are automatically fined $500. Fines are recorded in an unordered_map database. This ensures efficient and accurate record keeping.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91019"/>
          </a:xfrm>
          <a:custGeom>
            <a:avLst/>
            <a:gdLst/>
            <a:ahLst/>
            <a:cxnLst/>
            <a:rect r="r" b="b" t="t" l="l"/>
            <a:pathLst>
              <a:path h="10291019" w="6858000">
                <a:moveTo>
                  <a:pt x="0" y="0"/>
                </a:moveTo>
                <a:lnTo>
                  <a:pt x="6858000" y="0"/>
                </a:lnTo>
                <a:lnTo>
                  <a:pt x="6858000" y="10291019"/>
                </a:lnTo>
                <a:lnTo>
                  <a:pt x="0" y="10291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" t="0" r="-1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83699" y="648741"/>
            <a:ext cx="9778604" cy="1474291"/>
            <a:chOff x="0" y="0"/>
            <a:chExt cx="13038138" cy="1965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38139" cy="1965722"/>
            </a:xfrm>
            <a:custGeom>
              <a:avLst/>
              <a:gdLst/>
              <a:ahLst/>
              <a:cxnLst/>
              <a:rect r="r" b="b" t="t" l="l"/>
              <a:pathLst>
                <a:path h="1965722" w="13038139">
                  <a:moveTo>
                    <a:pt x="0" y="0"/>
                  </a:moveTo>
                  <a:lnTo>
                    <a:pt x="13038139" y="0"/>
                  </a:lnTo>
                  <a:lnTo>
                    <a:pt x="13038139" y="1965722"/>
                  </a:lnTo>
                  <a:lnTo>
                    <a:pt x="0" y="1965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038138" cy="20133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0"/>
                </a:lnSpc>
              </a:pPr>
              <a:r>
                <a:rPr lang="en-US" sz="4625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System Demonstration Overview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49059" y="2476798"/>
            <a:ext cx="28575" cy="6145262"/>
            <a:chOff x="0" y="0"/>
            <a:chExt cx="38100" cy="81936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00" cy="8193659"/>
            </a:xfrm>
            <a:custGeom>
              <a:avLst/>
              <a:gdLst/>
              <a:ahLst/>
              <a:cxnLst/>
              <a:rect r="r" b="b" t="t" l="l"/>
              <a:pathLst>
                <a:path h="819365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174609"/>
                  </a:lnTo>
                  <a:cubicBezTo>
                    <a:pt x="38100" y="8185150"/>
                    <a:pt x="29591" y="8193659"/>
                    <a:pt x="19050" y="8193659"/>
                  </a:cubicBezTo>
                  <a:cubicBezTo>
                    <a:pt x="8509" y="8193659"/>
                    <a:pt x="0" y="8185150"/>
                    <a:pt x="0" y="8174609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185845" y="2993231"/>
            <a:ext cx="707677" cy="28575"/>
            <a:chOff x="0" y="0"/>
            <a:chExt cx="943570" cy="38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3610" cy="38100"/>
            </a:xfrm>
            <a:custGeom>
              <a:avLst/>
              <a:gdLst/>
              <a:ahLst/>
              <a:cxnLst/>
              <a:rect r="r" b="b" t="t" l="l"/>
              <a:pathLst>
                <a:path h="38100" w="94361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24560" y="0"/>
                  </a:lnTo>
                  <a:cubicBezTo>
                    <a:pt x="935101" y="0"/>
                    <a:pt x="943610" y="8509"/>
                    <a:pt x="943610" y="19050"/>
                  </a:cubicBezTo>
                  <a:cubicBezTo>
                    <a:pt x="943610" y="29591"/>
                    <a:pt x="935101" y="38100"/>
                    <a:pt x="92456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678936" y="2737396"/>
            <a:ext cx="540246" cy="540246"/>
            <a:chOff x="0" y="0"/>
            <a:chExt cx="720328" cy="7203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707644" cy="707644"/>
            </a:xfrm>
            <a:custGeom>
              <a:avLst/>
              <a:gdLst/>
              <a:ahLst/>
              <a:cxnLst/>
              <a:rect r="r" b="b" t="t" l="l"/>
              <a:pathLst>
                <a:path h="707644" w="707644">
                  <a:moveTo>
                    <a:pt x="0" y="132080"/>
                  </a:moveTo>
                  <a:cubicBezTo>
                    <a:pt x="0" y="59182"/>
                    <a:pt x="59182" y="0"/>
                    <a:pt x="132080" y="0"/>
                  </a:cubicBezTo>
                  <a:lnTo>
                    <a:pt x="575564" y="0"/>
                  </a:lnTo>
                  <a:cubicBezTo>
                    <a:pt x="648589" y="0"/>
                    <a:pt x="707644" y="59182"/>
                    <a:pt x="707644" y="132080"/>
                  </a:cubicBezTo>
                  <a:lnTo>
                    <a:pt x="707644" y="575564"/>
                  </a:lnTo>
                  <a:cubicBezTo>
                    <a:pt x="707644" y="648589"/>
                    <a:pt x="648462" y="707644"/>
                    <a:pt x="575564" y="707644"/>
                  </a:cubicBezTo>
                  <a:lnTo>
                    <a:pt x="132080" y="707644"/>
                  </a:lnTo>
                  <a:cubicBezTo>
                    <a:pt x="59182" y="707644"/>
                    <a:pt x="0" y="648462"/>
                    <a:pt x="0" y="57556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0344" cy="720344"/>
            </a:xfrm>
            <a:custGeom>
              <a:avLst/>
              <a:gdLst/>
              <a:ahLst/>
              <a:cxnLst/>
              <a:rect r="r" b="b" t="t" l="l"/>
              <a:pathLst>
                <a:path h="720344" w="720344">
                  <a:moveTo>
                    <a:pt x="0" y="138430"/>
                  </a:moveTo>
                  <a:cubicBezTo>
                    <a:pt x="0" y="61976"/>
                    <a:pt x="61976" y="0"/>
                    <a:pt x="138430" y="0"/>
                  </a:cubicBezTo>
                  <a:lnTo>
                    <a:pt x="581914" y="0"/>
                  </a:lnTo>
                  <a:lnTo>
                    <a:pt x="581914" y="6350"/>
                  </a:lnTo>
                  <a:lnTo>
                    <a:pt x="581914" y="0"/>
                  </a:lnTo>
                  <a:cubicBezTo>
                    <a:pt x="658368" y="0"/>
                    <a:pt x="720344" y="61976"/>
                    <a:pt x="720344" y="138430"/>
                  </a:cubicBezTo>
                  <a:lnTo>
                    <a:pt x="713994" y="138430"/>
                  </a:lnTo>
                  <a:lnTo>
                    <a:pt x="720344" y="138430"/>
                  </a:lnTo>
                  <a:lnTo>
                    <a:pt x="720344" y="581914"/>
                  </a:lnTo>
                  <a:lnTo>
                    <a:pt x="713994" y="581914"/>
                  </a:lnTo>
                  <a:lnTo>
                    <a:pt x="720344" y="581914"/>
                  </a:lnTo>
                  <a:cubicBezTo>
                    <a:pt x="720344" y="658368"/>
                    <a:pt x="658368" y="720344"/>
                    <a:pt x="581914" y="720344"/>
                  </a:cubicBezTo>
                  <a:lnTo>
                    <a:pt x="581914" y="713994"/>
                  </a:lnTo>
                  <a:lnTo>
                    <a:pt x="581914" y="720344"/>
                  </a:lnTo>
                  <a:lnTo>
                    <a:pt x="138430" y="720344"/>
                  </a:lnTo>
                  <a:lnTo>
                    <a:pt x="138430" y="713994"/>
                  </a:lnTo>
                  <a:lnTo>
                    <a:pt x="138430" y="720344"/>
                  </a:lnTo>
                  <a:cubicBezTo>
                    <a:pt x="61976" y="720344"/>
                    <a:pt x="0" y="658368"/>
                    <a:pt x="0" y="581914"/>
                  </a:cubicBezTo>
                  <a:lnTo>
                    <a:pt x="0" y="138430"/>
                  </a:lnTo>
                  <a:lnTo>
                    <a:pt x="6350" y="138430"/>
                  </a:lnTo>
                  <a:lnTo>
                    <a:pt x="0" y="138430"/>
                  </a:lnTo>
                  <a:moveTo>
                    <a:pt x="12700" y="138430"/>
                  </a:moveTo>
                  <a:lnTo>
                    <a:pt x="12700" y="581914"/>
                  </a:lnTo>
                  <a:lnTo>
                    <a:pt x="6350" y="581914"/>
                  </a:lnTo>
                  <a:lnTo>
                    <a:pt x="12700" y="581914"/>
                  </a:lnTo>
                  <a:cubicBezTo>
                    <a:pt x="12700" y="651383"/>
                    <a:pt x="68961" y="707644"/>
                    <a:pt x="138430" y="707644"/>
                  </a:cubicBezTo>
                  <a:lnTo>
                    <a:pt x="581914" y="707644"/>
                  </a:lnTo>
                  <a:cubicBezTo>
                    <a:pt x="651383" y="707644"/>
                    <a:pt x="707644" y="651383"/>
                    <a:pt x="707644" y="581914"/>
                  </a:cubicBezTo>
                  <a:lnTo>
                    <a:pt x="707644" y="138430"/>
                  </a:lnTo>
                  <a:cubicBezTo>
                    <a:pt x="707644" y="68961"/>
                    <a:pt x="651383" y="12700"/>
                    <a:pt x="58191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961"/>
                    <a:pt x="12700" y="13843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772176" y="2786360"/>
            <a:ext cx="353765" cy="442317"/>
            <a:chOff x="0" y="0"/>
            <a:chExt cx="471687" cy="5897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1687" cy="589757"/>
            </a:xfrm>
            <a:custGeom>
              <a:avLst/>
              <a:gdLst/>
              <a:ahLst/>
              <a:cxnLst/>
              <a:rect r="r" b="b" t="t" l="l"/>
              <a:pathLst>
                <a:path h="589757" w="471687">
                  <a:moveTo>
                    <a:pt x="0" y="0"/>
                  </a:moveTo>
                  <a:lnTo>
                    <a:pt x="471687" y="0"/>
                  </a:lnTo>
                  <a:lnTo>
                    <a:pt x="471687" y="589757"/>
                  </a:lnTo>
                  <a:lnTo>
                    <a:pt x="0" y="589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471687" cy="5611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28671" y="2712690"/>
            <a:ext cx="2949029" cy="368648"/>
            <a:chOff x="0" y="0"/>
            <a:chExt cx="3932038" cy="4915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32038" cy="491530"/>
            </a:xfrm>
            <a:custGeom>
              <a:avLst/>
              <a:gdLst/>
              <a:ahLst/>
              <a:cxnLst/>
              <a:rect r="r" b="b" t="t" l="l"/>
              <a:pathLst>
                <a:path h="491530" w="3932038">
                  <a:moveTo>
                    <a:pt x="0" y="0"/>
                  </a:moveTo>
                  <a:lnTo>
                    <a:pt x="3932038" y="0"/>
                  </a:lnTo>
                  <a:lnTo>
                    <a:pt x="3932038" y="491530"/>
                  </a:lnTo>
                  <a:lnTo>
                    <a:pt x="0" y="491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3932038" cy="5201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31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Traffic Density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128671" y="3222872"/>
            <a:ext cx="8333631" cy="377429"/>
            <a:chOff x="0" y="0"/>
            <a:chExt cx="11111508" cy="5032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11509" cy="503238"/>
            </a:xfrm>
            <a:custGeom>
              <a:avLst/>
              <a:gdLst/>
              <a:ahLst/>
              <a:cxnLst/>
              <a:rect r="r" b="b" t="t" l="l"/>
              <a:pathLst>
                <a:path h="503238" w="11111509">
                  <a:moveTo>
                    <a:pt x="0" y="0"/>
                  </a:moveTo>
                  <a:lnTo>
                    <a:pt x="11111509" y="0"/>
                  </a:lnTo>
                  <a:lnTo>
                    <a:pt x="11111509" y="503238"/>
                  </a:lnTo>
                  <a:lnTo>
                    <a:pt x="0" y="50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11111508" cy="569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inputs traffic density (0-100).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185845" y="4588520"/>
            <a:ext cx="707677" cy="28575"/>
            <a:chOff x="0" y="0"/>
            <a:chExt cx="943570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43610" cy="38100"/>
            </a:xfrm>
            <a:custGeom>
              <a:avLst/>
              <a:gdLst/>
              <a:ahLst/>
              <a:cxnLst/>
              <a:rect r="r" b="b" t="t" l="l"/>
              <a:pathLst>
                <a:path h="38100" w="94361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24560" y="0"/>
                  </a:lnTo>
                  <a:cubicBezTo>
                    <a:pt x="935101" y="0"/>
                    <a:pt x="943610" y="8509"/>
                    <a:pt x="943610" y="19050"/>
                  </a:cubicBezTo>
                  <a:cubicBezTo>
                    <a:pt x="943610" y="29591"/>
                    <a:pt x="935101" y="38100"/>
                    <a:pt x="92456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678936" y="4332685"/>
            <a:ext cx="540246" cy="540246"/>
            <a:chOff x="0" y="0"/>
            <a:chExt cx="720328" cy="7203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07644" cy="707644"/>
            </a:xfrm>
            <a:custGeom>
              <a:avLst/>
              <a:gdLst/>
              <a:ahLst/>
              <a:cxnLst/>
              <a:rect r="r" b="b" t="t" l="l"/>
              <a:pathLst>
                <a:path h="707644" w="707644">
                  <a:moveTo>
                    <a:pt x="0" y="132080"/>
                  </a:moveTo>
                  <a:cubicBezTo>
                    <a:pt x="0" y="59182"/>
                    <a:pt x="59182" y="0"/>
                    <a:pt x="132080" y="0"/>
                  </a:cubicBezTo>
                  <a:lnTo>
                    <a:pt x="575564" y="0"/>
                  </a:lnTo>
                  <a:cubicBezTo>
                    <a:pt x="648589" y="0"/>
                    <a:pt x="707644" y="59182"/>
                    <a:pt x="707644" y="132080"/>
                  </a:cubicBezTo>
                  <a:lnTo>
                    <a:pt x="707644" y="575564"/>
                  </a:lnTo>
                  <a:cubicBezTo>
                    <a:pt x="707644" y="648589"/>
                    <a:pt x="648462" y="707644"/>
                    <a:pt x="575564" y="707644"/>
                  </a:cubicBezTo>
                  <a:lnTo>
                    <a:pt x="132080" y="707644"/>
                  </a:lnTo>
                  <a:cubicBezTo>
                    <a:pt x="59182" y="707644"/>
                    <a:pt x="0" y="648462"/>
                    <a:pt x="0" y="57556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20344" cy="720344"/>
            </a:xfrm>
            <a:custGeom>
              <a:avLst/>
              <a:gdLst/>
              <a:ahLst/>
              <a:cxnLst/>
              <a:rect r="r" b="b" t="t" l="l"/>
              <a:pathLst>
                <a:path h="720344" w="720344">
                  <a:moveTo>
                    <a:pt x="0" y="138430"/>
                  </a:moveTo>
                  <a:cubicBezTo>
                    <a:pt x="0" y="61976"/>
                    <a:pt x="61976" y="0"/>
                    <a:pt x="138430" y="0"/>
                  </a:cubicBezTo>
                  <a:lnTo>
                    <a:pt x="581914" y="0"/>
                  </a:lnTo>
                  <a:lnTo>
                    <a:pt x="581914" y="6350"/>
                  </a:lnTo>
                  <a:lnTo>
                    <a:pt x="581914" y="0"/>
                  </a:lnTo>
                  <a:cubicBezTo>
                    <a:pt x="658368" y="0"/>
                    <a:pt x="720344" y="61976"/>
                    <a:pt x="720344" y="138430"/>
                  </a:cubicBezTo>
                  <a:lnTo>
                    <a:pt x="713994" y="138430"/>
                  </a:lnTo>
                  <a:lnTo>
                    <a:pt x="720344" y="138430"/>
                  </a:lnTo>
                  <a:lnTo>
                    <a:pt x="720344" y="581914"/>
                  </a:lnTo>
                  <a:lnTo>
                    <a:pt x="713994" y="581914"/>
                  </a:lnTo>
                  <a:lnTo>
                    <a:pt x="720344" y="581914"/>
                  </a:lnTo>
                  <a:cubicBezTo>
                    <a:pt x="720344" y="658368"/>
                    <a:pt x="658368" y="720344"/>
                    <a:pt x="581914" y="720344"/>
                  </a:cubicBezTo>
                  <a:lnTo>
                    <a:pt x="581914" y="713994"/>
                  </a:lnTo>
                  <a:lnTo>
                    <a:pt x="581914" y="720344"/>
                  </a:lnTo>
                  <a:lnTo>
                    <a:pt x="138430" y="720344"/>
                  </a:lnTo>
                  <a:lnTo>
                    <a:pt x="138430" y="713994"/>
                  </a:lnTo>
                  <a:lnTo>
                    <a:pt x="138430" y="720344"/>
                  </a:lnTo>
                  <a:cubicBezTo>
                    <a:pt x="61976" y="720344"/>
                    <a:pt x="0" y="658368"/>
                    <a:pt x="0" y="581914"/>
                  </a:cubicBezTo>
                  <a:lnTo>
                    <a:pt x="0" y="138430"/>
                  </a:lnTo>
                  <a:lnTo>
                    <a:pt x="6350" y="138430"/>
                  </a:lnTo>
                  <a:lnTo>
                    <a:pt x="0" y="138430"/>
                  </a:lnTo>
                  <a:moveTo>
                    <a:pt x="12700" y="138430"/>
                  </a:moveTo>
                  <a:lnTo>
                    <a:pt x="12700" y="581914"/>
                  </a:lnTo>
                  <a:lnTo>
                    <a:pt x="6350" y="581914"/>
                  </a:lnTo>
                  <a:lnTo>
                    <a:pt x="12700" y="581914"/>
                  </a:lnTo>
                  <a:cubicBezTo>
                    <a:pt x="12700" y="651383"/>
                    <a:pt x="68961" y="707644"/>
                    <a:pt x="138430" y="707644"/>
                  </a:cubicBezTo>
                  <a:lnTo>
                    <a:pt x="581914" y="707644"/>
                  </a:lnTo>
                  <a:cubicBezTo>
                    <a:pt x="651383" y="707644"/>
                    <a:pt x="707644" y="651383"/>
                    <a:pt x="707644" y="581914"/>
                  </a:cubicBezTo>
                  <a:lnTo>
                    <a:pt x="707644" y="138430"/>
                  </a:lnTo>
                  <a:cubicBezTo>
                    <a:pt x="707644" y="68961"/>
                    <a:pt x="651383" y="12700"/>
                    <a:pt x="58191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961"/>
                    <a:pt x="12700" y="13843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772176" y="4381649"/>
            <a:ext cx="353765" cy="442317"/>
            <a:chOff x="0" y="0"/>
            <a:chExt cx="471687" cy="5897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1687" cy="589757"/>
            </a:xfrm>
            <a:custGeom>
              <a:avLst/>
              <a:gdLst/>
              <a:ahLst/>
              <a:cxnLst/>
              <a:rect r="r" b="b" t="t" l="l"/>
              <a:pathLst>
                <a:path h="589757" w="471687">
                  <a:moveTo>
                    <a:pt x="0" y="0"/>
                  </a:moveTo>
                  <a:lnTo>
                    <a:pt x="471687" y="0"/>
                  </a:lnTo>
                  <a:lnTo>
                    <a:pt x="471687" y="589757"/>
                  </a:lnTo>
                  <a:lnTo>
                    <a:pt x="0" y="589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28575"/>
              <a:ext cx="471687" cy="5611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128671" y="4307979"/>
            <a:ext cx="3426916" cy="368648"/>
            <a:chOff x="0" y="0"/>
            <a:chExt cx="4569222" cy="4915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569222" cy="491530"/>
            </a:xfrm>
            <a:custGeom>
              <a:avLst/>
              <a:gdLst/>
              <a:ahLst/>
              <a:cxnLst/>
              <a:rect r="r" b="b" t="t" l="l"/>
              <a:pathLst>
                <a:path h="491530" w="4569222">
                  <a:moveTo>
                    <a:pt x="0" y="0"/>
                  </a:moveTo>
                  <a:lnTo>
                    <a:pt x="4569222" y="0"/>
                  </a:lnTo>
                  <a:lnTo>
                    <a:pt x="4569222" y="491530"/>
                  </a:lnTo>
                  <a:lnTo>
                    <a:pt x="0" y="491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4569222" cy="5201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31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Signal Adjustment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128671" y="4818161"/>
            <a:ext cx="8333631" cy="377429"/>
            <a:chOff x="0" y="0"/>
            <a:chExt cx="11111508" cy="5032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111509" cy="503238"/>
            </a:xfrm>
            <a:custGeom>
              <a:avLst/>
              <a:gdLst/>
              <a:ahLst/>
              <a:cxnLst/>
              <a:rect r="r" b="b" t="t" l="l"/>
              <a:pathLst>
                <a:path h="503238" w="11111509">
                  <a:moveTo>
                    <a:pt x="0" y="0"/>
                  </a:moveTo>
                  <a:lnTo>
                    <a:pt x="11111509" y="0"/>
                  </a:lnTo>
                  <a:lnTo>
                    <a:pt x="11111509" y="503238"/>
                  </a:lnTo>
                  <a:lnTo>
                    <a:pt x="0" y="50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11111508" cy="569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Signals adapt accordingly.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185845" y="6183809"/>
            <a:ext cx="707677" cy="28575"/>
            <a:chOff x="0" y="0"/>
            <a:chExt cx="943570" cy="381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43610" cy="38100"/>
            </a:xfrm>
            <a:custGeom>
              <a:avLst/>
              <a:gdLst/>
              <a:ahLst/>
              <a:cxnLst/>
              <a:rect r="r" b="b" t="t" l="l"/>
              <a:pathLst>
                <a:path h="38100" w="94361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24560" y="0"/>
                  </a:lnTo>
                  <a:cubicBezTo>
                    <a:pt x="935101" y="0"/>
                    <a:pt x="943610" y="8509"/>
                    <a:pt x="943610" y="19050"/>
                  </a:cubicBezTo>
                  <a:cubicBezTo>
                    <a:pt x="943610" y="29591"/>
                    <a:pt x="935101" y="38100"/>
                    <a:pt x="92456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7678936" y="5927972"/>
            <a:ext cx="540246" cy="540246"/>
            <a:chOff x="0" y="0"/>
            <a:chExt cx="720328" cy="72032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6350" y="6350"/>
              <a:ext cx="707644" cy="707644"/>
            </a:xfrm>
            <a:custGeom>
              <a:avLst/>
              <a:gdLst/>
              <a:ahLst/>
              <a:cxnLst/>
              <a:rect r="r" b="b" t="t" l="l"/>
              <a:pathLst>
                <a:path h="707644" w="707644">
                  <a:moveTo>
                    <a:pt x="0" y="132080"/>
                  </a:moveTo>
                  <a:cubicBezTo>
                    <a:pt x="0" y="59182"/>
                    <a:pt x="59182" y="0"/>
                    <a:pt x="132080" y="0"/>
                  </a:cubicBezTo>
                  <a:lnTo>
                    <a:pt x="575564" y="0"/>
                  </a:lnTo>
                  <a:cubicBezTo>
                    <a:pt x="648589" y="0"/>
                    <a:pt x="707644" y="59182"/>
                    <a:pt x="707644" y="132080"/>
                  </a:cubicBezTo>
                  <a:lnTo>
                    <a:pt x="707644" y="575564"/>
                  </a:lnTo>
                  <a:cubicBezTo>
                    <a:pt x="707644" y="648589"/>
                    <a:pt x="648462" y="707644"/>
                    <a:pt x="575564" y="707644"/>
                  </a:cubicBezTo>
                  <a:lnTo>
                    <a:pt x="132080" y="707644"/>
                  </a:lnTo>
                  <a:cubicBezTo>
                    <a:pt x="59182" y="707644"/>
                    <a:pt x="0" y="648462"/>
                    <a:pt x="0" y="57556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20344" cy="720344"/>
            </a:xfrm>
            <a:custGeom>
              <a:avLst/>
              <a:gdLst/>
              <a:ahLst/>
              <a:cxnLst/>
              <a:rect r="r" b="b" t="t" l="l"/>
              <a:pathLst>
                <a:path h="720344" w="720344">
                  <a:moveTo>
                    <a:pt x="0" y="138430"/>
                  </a:moveTo>
                  <a:cubicBezTo>
                    <a:pt x="0" y="61976"/>
                    <a:pt x="61976" y="0"/>
                    <a:pt x="138430" y="0"/>
                  </a:cubicBezTo>
                  <a:lnTo>
                    <a:pt x="581914" y="0"/>
                  </a:lnTo>
                  <a:lnTo>
                    <a:pt x="581914" y="6350"/>
                  </a:lnTo>
                  <a:lnTo>
                    <a:pt x="581914" y="0"/>
                  </a:lnTo>
                  <a:cubicBezTo>
                    <a:pt x="658368" y="0"/>
                    <a:pt x="720344" y="61976"/>
                    <a:pt x="720344" y="138430"/>
                  </a:cubicBezTo>
                  <a:lnTo>
                    <a:pt x="713994" y="138430"/>
                  </a:lnTo>
                  <a:lnTo>
                    <a:pt x="720344" y="138430"/>
                  </a:lnTo>
                  <a:lnTo>
                    <a:pt x="720344" y="581914"/>
                  </a:lnTo>
                  <a:lnTo>
                    <a:pt x="713994" y="581914"/>
                  </a:lnTo>
                  <a:lnTo>
                    <a:pt x="720344" y="581914"/>
                  </a:lnTo>
                  <a:cubicBezTo>
                    <a:pt x="720344" y="658368"/>
                    <a:pt x="658368" y="720344"/>
                    <a:pt x="581914" y="720344"/>
                  </a:cubicBezTo>
                  <a:lnTo>
                    <a:pt x="581914" y="713994"/>
                  </a:lnTo>
                  <a:lnTo>
                    <a:pt x="581914" y="720344"/>
                  </a:lnTo>
                  <a:lnTo>
                    <a:pt x="138430" y="720344"/>
                  </a:lnTo>
                  <a:lnTo>
                    <a:pt x="138430" y="713994"/>
                  </a:lnTo>
                  <a:lnTo>
                    <a:pt x="138430" y="720344"/>
                  </a:lnTo>
                  <a:cubicBezTo>
                    <a:pt x="61976" y="720344"/>
                    <a:pt x="0" y="658368"/>
                    <a:pt x="0" y="581914"/>
                  </a:cubicBezTo>
                  <a:lnTo>
                    <a:pt x="0" y="138430"/>
                  </a:lnTo>
                  <a:lnTo>
                    <a:pt x="6350" y="138430"/>
                  </a:lnTo>
                  <a:lnTo>
                    <a:pt x="0" y="138430"/>
                  </a:lnTo>
                  <a:moveTo>
                    <a:pt x="12700" y="138430"/>
                  </a:moveTo>
                  <a:lnTo>
                    <a:pt x="12700" y="581914"/>
                  </a:lnTo>
                  <a:lnTo>
                    <a:pt x="6350" y="581914"/>
                  </a:lnTo>
                  <a:lnTo>
                    <a:pt x="12700" y="581914"/>
                  </a:lnTo>
                  <a:cubicBezTo>
                    <a:pt x="12700" y="651383"/>
                    <a:pt x="68961" y="707644"/>
                    <a:pt x="138430" y="707644"/>
                  </a:cubicBezTo>
                  <a:lnTo>
                    <a:pt x="581914" y="707644"/>
                  </a:lnTo>
                  <a:cubicBezTo>
                    <a:pt x="651383" y="707644"/>
                    <a:pt x="707644" y="651383"/>
                    <a:pt x="707644" y="581914"/>
                  </a:cubicBezTo>
                  <a:lnTo>
                    <a:pt x="707644" y="138430"/>
                  </a:lnTo>
                  <a:cubicBezTo>
                    <a:pt x="707644" y="68961"/>
                    <a:pt x="651383" y="12700"/>
                    <a:pt x="58191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961"/>
                    <a:pt x="12700" y="13843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7772176" y="5976938"/>
            <a:ext cx="353765" cy="442317"/>
            <a:chOff x="0" y="0"/>
            <a:chExt cx="471687" cy="58975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71687" cy="589757"/>
            </a:xfrm>
            <a:custGeom>
              <a:avLst/>
              <a:gdLst/>
              <a:ahLst/>
              <a:cxnLst/>
              <a:rect r="r" b="b" t="t" l="l"/>
              <a:pathLst>
                <a:path h="589757" w="471687">
                  <a:moveTo>
                    <a:pt x="0" y="0"/>
                  </a:moveTo>
                  <a:lnTo>
                    <a:pt x="471687" y="0"/>
                  </a:lnTo>
                  <a:lnTo>
                    <a:pt x="471687" y="589757"/>
                  </a:lnTo>
                  <a:lnTo>
                    <a:pt x="0" y="589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28575"/>
              <a:ext cx="471687" cy="5611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128671" y="5903267"/>
            <a:ext cx="2949029" cy="368648"/>
            <a:chOff x="0" y="0"/>
            <a:chExt cx="3932038" cy="49153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932038" cy="491530"/>
            </a:xfrm>
            <a:custGeom>
              <a:avLst/>
              <a:gdLst/>
              <a:ahLst/>
              <a:cxnLst/>
              <a:rect r="r" b="b" t="t" l="l"/>
              <a:pathLst>
                <a:path h="491530" w="3932038">
                  <a:moveTo>
                    <a:pt x="0" y="0"/>
                  </a:moveTo>
                  <a:lnTo>
                    <a:pt x="3932038" y="0"/>
                  </a:lnTo>
                  <a:lnTo>
                    <a:pt x="3932038" y="491530"/>
                  </a:lnTo>
                  <a:lnTo>
                    <a:pt x="0" y="491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3932038" cy="5201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31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Simulation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128671" y="6413450"/>
            <a:ext cx="8333631" cy="377429"/>
            <a:chOff x="0" y="0"/>
            <a:chExt cx="11111508" cy="50323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1111509" cy="503238"/>
            </a:xfrm>
            <a:custGeom>
              <a:avLst/>
              <a:gdLst/>
              <a:ahLst/>
              <a:cxnLst/>
              <a:rect r="r" b="b" t="t" l="l"/>
              <a:pathLst>
                <a:path h="503238" w="11111509">
                  <a:moveTo>
                    <a:pt x="0" y="0"/>
                  </a:moveTo>
                  <a:lnTo>
                    <a:pt x="11111509" y="0"/>
                  </a:lnTo>
                  <a:lnTo>
                    <a:pt x="11111509" y="503238"/>
                  </a:lnTo>
                  <a:lnTo>
                    <a:pt x="0" y="50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66675"/>
              <a:ext cx="11111508" cy="569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Simulation runs for 2 minutes.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8185845" y="7779097"/>
            <a:ext cx="707677" cy="28575"/>
            <a:chOff x="0" y="0"/>
            <a:chExt cx="943570" cy="381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43610" cy="38100"/>
            </a:xfrm>
            <a:custGeom>
              <a:avLst/>
              <a:gdLst/>
              <a:ahLst/>
              <a:cxnLst/>
              <a:rect r="r" b="b" t="t" l="l"/>
              <a:pathLst>
                <a:path h="38100" w="94361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24560" y="0"/>
                  </a:lnTo>
                  <a:cubicBezTo>
                    <a:pt x="935101" y="0"/>
                    <a:pt x="943610" y="8509"/>
                    <a:pt x="943610" y="19050"/>
                  </a:cubicBezTo>
                  <a:cubicBezTo>
                    <a:pt x="943610" y="29591"/>
                    <a:pt x="935101" y="38100"/>
                    <a:pt x="92456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7678936" y="7523261"/>
            <a:ext cx="540246" cy="540246"/>
            <a:chOff x="0" y="0"/>
            <a:chExt cx="720328" cy="72032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6350" y="6350"/>
              <a:ext cx="707644" cy="707644"/>
            </a:xfrm>
            <a:custGeom>
              <a:avLst/>
              <a:gdLst/>
              <a:ahLst/>
              <a:cxnLst/>
              <a:rect r="r" b="b" t="t" l="l"/>
              <a:pathLst>
                <a:path h="707644" w="707644">
                  <a:moveTo>
                    <a:pt x="0" y="132080"/>
                  </a:moveTo>
                  <a:cubicBezTo>
                    <a:pt x="0" y="59182"/>
                    <a:pt x="59182" y="0"/>
                    <a:pt x="132080" y="0"/>
                  </a:cubicBezTo>
                  <a:lnTo>
                    <a:pt x="575564" y="0"/>
                  </a:lnTo>
                  <a:cubicBezTo>
                    <a:pt x="648589" y="0"/>
                    <a:pt x="707644" y="59182"/>
                    <a:pt x="707644" y="132080"/>
                  </a:cubicBezTo>
                  <a:lnTo>
                    <a:pt x="707644" y="575564"/>
                  </a:lnTo>
                  <a:cubicBezTo>
                    <a:pt x="707644" y="648589"/>
                    <a:pt x="648462" y="707644"/>
                    <a:pt x="575564" y="707644"/>
                  </a:cubicBezTo>
                  <a:lnTo>
                    <a:pt x="132080" y="707644"/>
                  </a:lnTo>
                  <a:cubicBezTo>
                    <a:pt x="59182" y="707644"/>
                    <a:pt x="0" y="648462"/>
                    <a:pt x="0" y="57556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20344" cy="720344"/>
            </a:xfrm>
            <a:custGeom>
              <a:avLst/>
              <a:gdLst/>
              <a:ahLst/>
              <a:cxnLst/>
              <a:rect r="r" b="b" t="t" l="l"/>
              <a:pathLst>
                <a:path h="720344" w="720344">
                  <a:moveTo>
                    <a:pt x="0" y="138430"/>
                  </a:moveTo>
                  <a:cubicBezTo>
                    <a:pt x="0" y="61976"/>
                    <a:pt x="61976" y="0"/>
                    <a:pt x="138430" y="0"/>
                  </a:cubicBezTo>
                  <a:lnTo>
                    <a:pt x="581914" y="0"/>
                  </a:lnTo>
                  <a:lnTo>
                    <a:pt x="581914" y="6350"/>
                  </a:lnTo>
                  <a:lnTo>
                    <a:pt x="581914" y="0"/>
                  </a:lnTo>
                  <a:cubicBezTo>
                    <a:pt x="658368" y="0"/>
                    <a:pt x="720344" y="61976"/>
                    <a:pt x="720344" y="138430"/>
                  </a:cubicBezTo>
                  <a:lnTo>
                    <a:pt x="713994" y="138430"/>
                  </a:lnTo>
                  <a:lnTo>
                    <a:pt x="720344" y="138430"/>
                  </a:lnTo>
                  <a:lnTo>
                    <a:pt x="720344" y="581914"/>
                  </a:lnTo>
                  <a:lnTo>
                    <a:pt x="713994" y="581914"/>
                  </a:lnTo>
                  <a:lnTo>
                    <a:pt x="720344" y="581914"/>
                  </a:lnTo>
                  <a:cubicBezTo>
                    <a:pt x="720344" y="658368"/>
                    <a:pt x="658368" y="720344"/>
                    <a:pt x="581914" y="720344"/>
                  </a:cubicBezTo>
                  <a:lnTo>
                    <a:pt x="581914" y="713994"/>
                  </a:lnTo>
                  <a:lnTo>
                    <a:pt x="581914" y="720344"/>
                  </a:lnTo>
                  <a:lnTo>
                    <a:pt x="138430" y="720344"/>
                  </a:lnTo>
                  <a:lnTo>
                    <a:pt x="138430" y="713994"/>
                  </a:lnTo>
                  <a:lnTo>
                    <a:pt x="138430" y="720344"/>
                  </a:lnTo>
                  <a:cubicBezTo>
                    <a:pt x="61976" y="720344"/>
                    <a:pt x="0" y="658368"/>
                    <a:pt x="0" y="581914"/>
                  </a:cubicBezTo>
                  <a:lnTo>
                    <a:pt x="0" y="138430"/>
                  </a:lnTo>
                  <a:lnTo>
                    <a:pt x="6350" y="138430"/>
                  </a:lnTo>
                  <a:lnTo>
                    <a:pt x="0" y="138430"/>
                  </a:lnTo>
                  <a:moveTo>
                    <a:pt x="12700" y="138430"/>
                  </a:moveTo>
                  <a:lnTo>
                    <a:pt x="12700" y="581914"/>
                  </a:lnTo>
                  <a:lnTo>
                    <a:pt x="6350" y="581914"/>
                  </a:lnTo>
                  <a:lnTo>
                    <a:pt x="12700" y="581914"/>
                  </a:lnTo>
                  <a:cubicBezTo>
                    <a:pt x="12700" y="651383"/>
                    <a:pt x="68961" y="707644"/>
                    <a:pt x="138430" y="707644"/>
                  </a:cubicBezTo>
                  <a:lnTo>
                    <a:pt x="581914" y="707644"/>
                  </a:lnTo>
                  <a:cubicBezTo>
                    <a:pt x="651383" y="707644"/>
                    <a:pt x="707644" y="651383"/>
                    <a:pt x="707644" y="581914"/>
                  </a:cubicBezTo>
                  <a:lnTo>
                    <a:pt x="707644" y="138430"/>
                  </a:lnTo>
                  <a:cubicBezTo>
                    <a:pt x="707644" y="68961"/>
                    <a:pt x="651383" y="12700"/>
                    <a:pt x="58191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961"/>
                    <a:pt x="12700" y="13843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7772176" y="7572226"/>
            <a:ext cx="353765" cy="442317"/>
            <a:chOff x="0" y="0"/>
            <a:chExt cx="471687" cy="58975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471687" cy="589757"/>
            </a:xfrm>
            <a:custGeom>
              <a:avLst/>
              <a:gdLst/>
              <a:ahLst/>
              <a:cxnLst/>
              <a:rect r="r" b="b" t="t" l="l"/>
              <a:pathLst>
                <a:path h="589757" w="471687">
                  <a:moveTo>
                    <a:pt x="0" y="0"/>
                  </a:moveTo>
                  <a:lnTo>
                    <a:pt x="471687" y="0"/>
                  </a:lnTo>
                  <a:lnTo>
                    <a:pt x="471687" y="589757"/>
                  </a:lnTo>
                  <a:lnTo>
                    <a:pt x="0" y="589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28575"/>
              <a:ext cx="471687" cy="5611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128671" y="7498556"/>
            <a:ext cx="2949029" cy="368648"/>
            <a:chOff x="0" y="0"/>
            <a:chExt cx="3932038" cy="49153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932038" cy="491530"/>
            </a:xfrm>
            <a:custGeom>
              <a:avLst/>
              <a:gdLst/>
              <a:ahLst/>
              <a:cxnLst/>
              <a:rect r="r" b="b" t="t" l="l"/>
              <a:pathLst>
                <a:path h="491530" w="3932038">
                  <a:moveTo>
                    <a:pt x="0" y="0"/>
                  </a:moveTo>
                  <a:lnTo>
                    <a:pt x="3932038" y="0"/>
                  </a:lnTo>
                  <a:lnTo>
                    <a:pt x="3932038" y="491530"/>
                  </a:lnTo>
                  <a:lnTo>
                    <a:pt x="0" y="491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3932038" cy="5201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31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Fines Displayed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9128671" y="8008739"/>
            <a:ext cx="8333631" cy="377429"/>
            <a:chOff x="0" y="0"/>
            <a:chExt cx="11111508" cy="50323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1111509" cy="503238"/>
            </a:xfrm>
            <a:custGeom>
              <a:avLst/>
              <a:gdLst/>
              <a:ahLst/>
              <a:cxnLst/>
              <a:rect r="r" b="b" t="t" l="l"/>
              <a:pathLst>
                <a:path h="503238" w="11111509">
                  <a:moveTo>
                    <a:pt x="0" y="0"/>
                  </a:moveTo>
                  <a:lnTo>
                    <a:pt x="11111509" y="0"/>
                  </a:lnTo>
                  <a:lnTo>
                    <a:pt x="11111509" y="503238"/>
                  </a:lnTo>
                  <a:lnTo>
                    <a:pt x="0" y="503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66675"/>
              <a:ext cx="11111508" cy="569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Fines are displayed at the end.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7683699" y="8887420"/>
            <a:ext cx="9778604" cy="754856"/>
            <a:chOff x="0" y="0"/>
            <a:chExt cx="13038138" cy="1006475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3038139" cy="1006475"/>
            </a:xfrm>
            <a:custGeom>
              <a:avLst/>
              <a:gdLst/>
              <a:ahLst/>
              <a:cxnLst/>
              <a:rect r="r" b="b" t="t" l="l"/>
              <a:pathLst>
                <a:path h="1006475" w="13038139">
                  <a:moveTo>
                    <a:pt x="0" y="0"/>
                  </a:moveTo>
                  <a:lnTo>
                    <a:pt x="13038139" y="0"/>
                  </a:lnTo>
                  <a:lnTo>
                    <a:pt x="13038139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66675"/>
              <a:ext cx="13038138" cy="1073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demonstration shows real-time adjustments and fine tracking. This offers a clear picture of system performance.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DAGkwxt00XQ</dc:identifier>
  <dcterms:modified xsi:type="dcterms:W3CDTF">2011-08-01T06:04:30Z</dcterms:modified>
  <cp:revision>1</cp:revision>
  <dc:title>Traffic-Management-System.pptx</dc:title>
</cp:coreProperties>
</file>